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6" r:id="rId9"/>
    <p:sldId id="262" r:id="rId10"/>
    <p:sldId id="263" r:id="rId11"/>
    <p:sldId id="267" r:id="rId12"/>
    <p:sldId id="264" r:id="rId13"/>
    <p:sldId id="268" r:id="rId14"/>
    <p:sldId id="269" r:id="rId15"/>
    <p:sldId id="265" r:id="rId16"/>
  </p:sldIdLst>
  <p:sldSz cx="18288000" cy="10287000"/>
  <p:notesSz cx="6858000" cy="9144000"/>
  <p:embeddedFontLst>
    <p:embeddedFont>
      <p:font typeface="Lato Heavy" panose="020B0604020202020204" charset="0"/>
      <p:regular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Roboto Bold" panose="02000000000000000000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CE296-4CF1-468E-BF41-1147DCB43C9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8CFD47-1027-46DA-BF51-F55C47DB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1448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8CFD47-1027-46DA-BF51-F55C47DB4170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9668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581520"/>
            <a:ext cx="16230600" cy="4392725"/>
            <a:chOff x="0" y="0"/>
            <a:chExt cx="21640800" cy="585696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47142" b="1550"/>
            <a:stretch>
              <a:fillRect/>
            </a:stretch>
          </p:blipFill>
          <p:spPr>
            <a:xfrm>
              <a:off x="0" y="0"/>
              <a:ext cx="21640800" cy="5856966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3735687" y="1027351"/>
            <a:ext cx="10816626" cy="14475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35"/>
              </a:lnSpc>
            </a:pPr>
            <a:r>
              <a:rPr lang="en-US" sz="7200" dirty="0">
                <a:solidFill>
                  <a:srgbClr val="000000"/>
                </a:solidFill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Timber Tales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883274" y="3315838"/>
            <a:ext cx="6521453" cy="62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4"/>
              </a:lnSpc>
            </a:pPr>
            <a:r>
              <a:rPr lang="en-US" sz="4400" spc="353" dirty="0">
                <a:solidFill>
                  <a:srgbClr val="00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HOME FURNITURE</a:t>
            </a:r>
          </a:p>
        </p:txBody>
      </p:sp>
      <p:sp>
        <p:nvSpPr>
          <p:cNvPr id="6" name="AutoShape 6"/>
          <p:cNvSpPr/>
          <p:nvPr/>
        </p:nvSpPr>
        <p:spPr>
          <a:xfrm>
            <a:off x="6981989" y="4096359"/>
            <a:ext cx="4324022" cy="0"/>
          </a:xfrm>
          <a:prstGeom prst="line">
            <a:avLst/>
          </a:prstGeom>
          <a:ln w="9525" cap="flat">
            <a:solidFill>
              <a:srgbClr val="130E0C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5F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3200400" y="1638300"/>
            <a:ext cx="12381650" cy="0"/>
          </a:xfrm>
          <a:prstGeom prst="line">
            <a:avLst/>
          </a:prstGeom>
          <a:ln w="9525" cap="flat">
            <a:solidFill>
              <a:srgbClr val="EFECE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26"/>
          <p:cNvSpPr txBox="1"/>
          <p:nvPr/>
        </p:nvSpPr>
        <p:spPr>
          <a:xfrm>
            <a:off x="4669267" y="495301"/>
            <a:ext cx="922202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7200" dirty="0">
                <a:solidFill>
                  <a:srgbClr val="FFFFFF"/>
                </a:solidFill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ADMIN [DFD]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A1182D0E-BEC1-DE94-BD68-D7FD0B4095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877" y="1959819"/>
            <a:ext cx="14020800" cy="783188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5F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3231231" y="1790700"/>
            <a:ext cx="12381650" cy="0"/>
          </a:xfrm>
          <a:prstGeom prst="line">
            <a:avLst/>
          </a:prstGeom>
          <a:ln w="9525" cap="flat">
            <a:solidFill>
              <a:srgbClr val="EFECE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26"/>
          <p:cNvSpPr txBox="1"/>
          <p:nvPr/>
        </p:nvSpPr>
        <p:spPr>
          <a:xfrm>
            <a:off x="4669267" y="495301"/>
            <a:ext cx="922202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7200" dirty="0">
                <a:solidFill>
                  <a:srgbClr val="FFFFFF"/>
                </a:solidFill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CUSTOMER [DFD]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9D2B49-A4CD-F6F9-7972-9B51E33F9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2095500"/>
            <a:ext cx="15011400" cy="777239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102106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71550"/>
            <a:ext cx="2946013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240">
                <a:solidFill>
                  <a:srgbClr val="EFECE7"/>
                </a:solidFill>
                <a:latin typeface="Roboto Bold"/>
                <a:ea typeface="Roboto Bold"/>
                <a:cs typeface="Roboto Bold"/>
                <a:sym typeface="Roboto Bold"/>
              </a:rPr>
              <a:t>SALFORD &amp; CO.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480235" y="971550"/>
            <a:ext cx="2779065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240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Page 09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0" y="9496035"/>
            <a:ext cx="792232" cy="790965"/>
            <a:chOff x="0" y="0"/>
            <a:chExt cx="6350000" cy="633984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A88768"/>
            </a:solidFill>
          </p:spPr>
        </p:sp>
      </p:grpSp>
      <p:grpSp>
        <p:nvGrpSpPr>
          <p:cNvPr id="18" name="Group 18"/>
          <p:cNvGrpSpPr/>
          <p:nvPr/>
        </p:nvGrpSpPr>
        <p:grpSpPr>
          <a:xfrm rot="-5400000">
            <a:off x="17495768" y="9496127"/>
            <a:ext cx="792232" cy="790965"/>
            <a:chOff x="0" y="0"/>
            <a:chExt cx="6350000" cy="63398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A88768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1689670" y="6286317"/>
            <a:ext cx="248604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94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High Quality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972293" y="6286317"/>
            <a:ext cx="248604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94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Great Design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3882983" y="6286317"/>
            <a:ext cx="294465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94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Nice Decoration</a:t>
            </a: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0437A451-EDBF-A7F8-66D1-06567474E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74638"/>
            <a:ext cx="17678401" cy="1143000"/>
          </a:xfrm>
        </p:spPr>
        <p:txBody>
          <a:bodyPr>
            <a:normAutofit fontScale="90000"/>
          </a:bodyPr>
          <a:lstStyle/>
          <a:p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USED</a:t>
            </a:r>
            <a:endParaRPr lang="en-IN" sz="7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606C2E1-F19D-E026-C3C9-7A9FA99CE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862" y="1715294"/>
            <a:ext cx="12225338" cy="815260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71550"/>
            <a:ext cx="2946013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240">
                <a:solidFill>
                  <a:srgbClr val="EFECE7"/>
                </a:solidFill>
                <a:latin typeface="Roboto Bold"/>
                <a:ea typeface="Roboto Bold"/>
                <a:cs typeface="Roboto Bold"/>
                <a:sym typeface="Roboto Bold"/>
              </a:rPr>
              <a:t>SALFORD &amp; CO.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480235" y="971550"/>
            <a:ext cx="2779065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240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Page 09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0" y="9496035"/>
            <a:ext cx="792232" cy="790965"/>
            <a:chOff x="0" y="0"/>
            <a:chExt cx="6350000" cy="633984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A88768"/>
            </a:solidFill>
          </p:spPr>
        </p:sp>
      </p:grpSp>
      <p:grpSp>
        <p:nvGrpSpPr>
          <p:cNvPr id="18" name="Group 18"/>
          <p:cNvGrpSpPr/>
          <p:nvPr/>
        </p:nvGrpSpPr>
        <p:grpSpPr>
          <a:xfrm rot="-5400000">
            <a:off x="17495768" y="9496127"/>
            <a:ext cx="792232" cy="790965"/>
            <a:chOff x="0" y="0"/>
            <a:chExt cx="6350000" cy="63398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A88768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1689670" y="6286317"/>
            <a:ext cx="248604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94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High Quality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972293" y="6286317"/>
            <a:ext cx="248604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94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Great Design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3882983" y="6286317"/>
            <a:ext cx="294465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94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Nice Decoration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4281470-A25F-121A-1FF1-8C4AD9FFA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7373600" cy="1325562"/>
          </a:xfrm>
        </p:spPr>
        <p:txBody>
          <a:bodyPr>
            <a:noAutofit/>
          </a:bodyPr>
          <a:lstStyle/>
          <a:p>
            <a:pPr algn="ctr">
              <a:lnSpc>
                <a:spcPts val="7448"/>
              </a:lnSpc>
            </a:pPr>
            <a:r>
              <a:rPr lang="en-US" sz="7200" b="1" spc="202" dirty="0">
                <a:latin typeface="Times New Roman" panose="02020603050405020304" pitchFamily="18" charset="0"/>
                <a:ea typeface="Lato Heavy"/>
                <a:cs typeface="Times New Roman" panose="02020603050405020304" pitchFamily="18" charset="0"/>
                <a:sym typeface="Lato Heavy"/>
              </a:rPr>
              <a:t>CONCLUSION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473B7E8-CDB3-C606-CE4E-F923E9643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12877800" cy="81153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Advancement in Timber Industry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Collaboration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Efficiency in Construction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Management</a:t>
            </a:r>
          </a:p>
        </p:txBody>
      </p:sp>
    </p:spTree>
    <p:extLst>
      <p:ext uri="{BB962C8B-B14F-4D97-AF65-F5344CB8AC3E}">
        <p14:creationId xmlns:p14="http://schemas.microsoft.com/office/powerpoint/2010/main" val="2011911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7308" y="2785399"/>
            <a:ext cx="16230600" cy="5753328"/>
            <a:chOff x="0" y="0"/>
            <a:chExt cx="21640800" cy="767110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31904" b="896"/>
            <a:stretch>
              <a:fillRect/>
            </a:stretch>
          </p:blipFill>
          <p:spPr>
            <a:xfrm>
              <a:off x="0" y="0"/>
              <a:ext cx="21640800" cy="7671104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942975" y="900697"/>
            <a:ext cx="16230600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48"/>
              </a:lnSpc>
            </a:pPr>
            <a:r>
              <a:rPr lang="en-US" sz="7200" b="1" spc="202" dirty="0">
                <a:latin typeface="Times New Roman" panose="02020603050405020304" pitchFamily="18" charset="0"/>
                <a:ea typeface="Lato Heavy"/>
                <a:cs typeface="Times New Roman" panose="02020603050405020304" pitchFamily="18" charset="0"/>
                <a:sym typeface="Lato Heavy"/>
              </a:rPr>
              <a:t>Future Scope</a:t>
            </a:r>
          </a:p>
        </p:txBody>
      </p:sp>
      <p:sp>
        <p:nvSpPr>
          <p:cNvPr id="8" name="Freeform 8"/>
          <p:cNvSpPr/>
          <p:nvPr/>
        </p:nvSpPr>
        <p:spPr>
          <a:xfrm>
            <a:off x="1295584" y="9148920"/>
            <a:ext cx="278657" cy="278657"/>
          </a:xfrm>
          <a:custGeom>
            <a:avLst/>
            <a:gdLst/>
            <a:ahLst/>
            <a:cxnLst/>
            <a:rect l="l" t="t" r="r" b="b"/>
            <a:pathLst>
              <a:path w="278657" h="278657">
                <a:moveTo>
                  <a:pt x="0" y="0"/>
                </a:moveTo>
                <a:lnTo>
                  <a:pt x="278657" y="0"/>
                </a:lnTo>
                <a:lnTo>
                  <a:pt x="278657" y="278657"/>
                </a:lnTo>
                <a:lnTo>
                  <a:pt x="0" y="2786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5979883" y="9170177"/>
            <a:ext cx="330849" cy="236144"/>
          </a:xfrm>
          <a:custGeom>
            <a:avLst/>
            <a:gdLst/>
            <a:ahLst/>
            <a:cxnLst/>
            <a:rect l="l" t="t" r="r" b="b"/>
            <a:pathLst>
              <a:path w="330849" h="236144">
                <a:moveTo>
                  <a:pt x="0" y="0"/>
                </a:moveTo>
                <a:lnTo>
                  <a:pt x="330849" y="0"/>
                </a:lnTo>
                <a:lnTo>
                  <a:pt x="330849" y="236144"/>
                </a:lnTo>
                <a:lnTo>
                  <a:pt x="0" y="23614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2399390" y="9102918"/>
            <a:ext cx="352496" cy="352496"/>
          </a:xfrm>
          <a:custGeom>
            <a:avLst/>
            <a:gdLst/>
            <a:ahLst/>
            <a:cxnLst/>
            <a:rect l="l" t="t" r="r" b="b"/>
            <a:pathLst>
              <a:path w="352496" h="352496">
                <a:moveTo>
                  <a:pt x="0" y="0"/>
                </a:moveTo>
                <a:lnTo>
                  <a:pt x="352497" y="0"/>
                </a:lnTo>
                <a:lnTo>
                  <a:pt x="352497" y="352497"/>
                </a:lnTo>
                <a:lnTo>
                  <a:pt x="0" y="3524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 rot="5400000">
            <a:off x="317" y="542"/>
            <a:ext cx="792232" cy="790965"/>
            <a:chOff x="0" y="0"/>
            <a:chExt cx="6350000" cy="63398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A88768"/>
            </a:solidFill>
          </p:spPr>
        </p:sp>
      </p:grpSp>
      <p:grpSp>
        <p:nvGrpSpPr>
          <p:cNvPr id="20" name="Group 20"/>
          <p:cNvGrpSpPr/>
          <p:nvPr/>
        </p:nvGrpSpPr>
        <p:grpSpPr>
          <a:xfrm rot="-10800000">
            <a:off x="17498451" y="2087"/>
            <a:ext cx="791319" cy="790053"/>
            <a:chOff x="0" y="0"/>
            <a:chExt cx="6350000" cy="633984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A88768"/>
            </a:solidFill>
          </p:spPr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E24495C-93A8-ED4E-AA7B-1A3DAC1AA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4912" y="3086100"/>
            <a:ext cx="10896600" cy="6591300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E-commerce Reach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Artisanal Craftsmanship Showcase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Customization Options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78544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8"/>
          <p:cNvGrpSpPr/>
          <p:nvPr/>
        </p:nvGrpSpPr>
        <p:grpSpPr>
          <a:xfrm rot="5400000">
            <a:off x="317" y="542"/>
            <a:ext cx="792232" cy="790965"/>
            <a:chOff x="0" y="0"/>
            <a:chExt cx="6350000" cy="63398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A88768"/>
            </a:solidFill>
          </p:spPr>
        </p:sp>
      </p:grpSp>
      <p:grpSp>
        <p:nvGrpSpPr>
          <p:cNvPr id="20" name="Group 20"/>
          <p:cNvGrpSpPr/>
          <p:nvPr/>
        </p:nvGrpSpPr>
        <p:grpSpPr>
          <a:xfrm rot="-10800000">
            <a:off x="17498451" y="2087"/>
            <a:ext cx="791319" cy="790053"/>
            <a:chOff x="0" y="0"/>
            <a:chExt cx="6350000" cy="633984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A88768"/>
            </a:solidFill>
          </p:spPr>
        </p:sp>
      </p:grpSp>
      <p:sp>
        <p:nvSpPr>
          <p:cNvPr id="22" name="Title 21">
            <a:extLst>
              <a:ext uri="{FF2B5EF4-FFF2-40B4-BE49-F238E27FC236}">
                <a16:creationId xmlns:a16="http://schemas.microsoft.com/office/drawing/2014/main" id="{AFF764E4-B16B-F979-25D8-D28F8225A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33500"/>
            <a:ext cx="15773400" cy="7010400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ts val="7448"/>
              </a:lnSpc>
              <a:spcBef>
                <a:spcPts val="0"/>
              </a:spcBef>
              <a:spcAft>
                <a:spcPts val="0"/>
              </a:spcAft>
              <a:tabLst/>
              <a:defRPr/>
            </a:pPr>
            <a:br>
              <a:rPr kumimoji="0" lang="en-US" sz="8096" b="0" i="0" u="none" strike="noStrike" kern="1200" cap="none" spc="202" normalizeH="0" baseline="0" noProof="0" dirty="0">
                <a:ln>
                  <a:noFill/>
                </a:ln>
                <a:solidFill>
                  <a:srgbClr val="A88768"/>
                </a:solidFill>
                <a:effectLst/>
                <a:uLnTx/>
                <a:uFillTx/>
                <a:latin typeface="Lato Heavy"/>
                <a:ea typeface="Lato Heavy"/>
                <a:cs typeface="Lato Heavy"/>
                <a:sym typeface="Lato Heavy"/>
              </a:rPr>
            </a:b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ED85FA-9C16-69D9-91A6-279188DFE3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16" y="266700"/>
            <a:ext cx="16886484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39A53C1-F49C-0E2E-3781-D4EDEB00D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Profile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C0CE29-918D-51F9-3263-708436341F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476499"/>
            <a:ext cx="7010400" cy="7535863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Certification: ISO 9001:2015 Certified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Specializations: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Development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Application Development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 Software Development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UI/UX Design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Hosting Services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Marketing</a:t>
            </a:r>
          </a:p>
          <a:p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ED0A38-6604-4C3D-E4EE-5393040A3E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29800" y="2476500"/>
            <a:ext cx="6858000" cy="7535862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Services: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IT solutions supporting the entire business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Consulting to system development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Quality Assurance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24x7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Headquarters: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Jalandhar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Branch Office: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Hoshiarpur</a:t>
            </a:r>
          </a:p>
          <a:p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F3721E-7AC7-8D83-2B2C-ED12B9464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2700" y="242037"/>
            <a:ext cx="6248400" cy="150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979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7735502" cy="4376780"/>
            <a:chOff x="0" y="0"/>
            <a:chExt cx="10314003" cy="583570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7538" b="7538"/>
            <a:stretch>
              <a:fillRect/>
            </a:stretch>
          </p:blipFill>
          <p:spPr>
            <a:xfrm>
              <a:off x="0" y="0"/>
              <a:ext cx="10314003" cy="5835707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9523798" y="1028700"/>
            <a:ext cx="7735502" cy="4376780"/>
            <a:chOff x="0" y="0"/>
            <a:chExt cx="10314003" cy="583570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t="7538" b="7538"/>
            <a:stretch>
              <a:fillRect/>
            </a:stretch>
          </p:blipFill>
          <p:spPr>
            <a:xfrm>
              <a:off x="0" y="0"/>
              <a:ext cx="10314003" cy="5835707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3784" y="5491205"/>
            <a:ext cx="16230600" cy="3852820"/>
            <a:chOff x="0" y="0"/>
            <a:chExt cx="5986093" cy="14209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986093" cy="1420979"/>
            </a:xfrm>
            <a:custGeom>
              <a:avLst/>
              <a:gdLst/>
              <a:ahLst/>
              <a:cxnLst/>
              <a:rect l="l" t="t" r="r" b="b"/>
              <a:pathLst>
                <a:path w="5986093" h="1420979">
                  <a:moveTo>
                    <a:pt x="0" y="0"/>
                  </a:moveTo>
                  <a:lnTo>
                    <a:pt x="5986093" y="0"/>
                  </a:lnTo>
                  <a:lnTo>
                    <a:pt x="5986093" y="1420979"/>
                  </a:lnTo>
                  <a:lnTo>
                    <a:pt x="0" y="1420979"/>
                  </a:lnTo>
                  <a:close/>
                </a:path>
              </a:pathLst>
            </a:custGeom>
            <a:solidFill>
              <a:srgbClr val="645F5C"/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803071" y="6438418"/>
            <a:ext cx="4770248" cy="1876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5"/>
              </a:lnSpc>
            </a:pPr>
            <a:r>
              <a:rPr lang="en-US" sz="7200" dirty="0">
                <a:solidFill>
                  <a:srgbClr val="FFFFFF"/>
                </a:solidFill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Table Of Contents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708392" y="6358257"/>
            <a:ext cx="4554918" cy="24588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6491" lvl="1" indent="-457200">
              <a:lnSpc>
                <a:spcPts val="3881"/>
              </a:lnSpc>
              <a:buFont typeface="Arial" panose="020B0604020202020204" pitchFamily="34" charset="0"/>
              <a:buChar char="•"/>
            </a:pPr>
            <a:r>
              <a:rPr lang="en-US" sz="2770" spc="277" dirty="0">
                <a:solidFill>
                  <a:srgbClr val="EFECE7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Drawback Of  Existing System</a:t>
            </a:r>
          </a:p>
          <a:p>
            <a:pPr marL="756491" lvl="1" indent="-457200">
              <a:lnSpc>
                <a:spcPts val="3881"/>
              </a:lnSpc>
              <a:buFont typeface="Arial" panose="020B0604020202020204" pitchFamily="34" charset="0"/>
              <a:buChar char="•"/>
            </a:pPr>
            <a:r>
              <a:rPr lang="en-US" sz="2770" spc="277" dirty="0">
                <a:solidFill>
                  <a:srgbClr val="EFECE7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Project Explanation</a:t>
            </a:r>
          </a:p>
          <a:p>
            <a:pPr marL="756491" lvl="1" indent="-457200">
              <a:lnSpc>
                <a:spcPts val="3881"/>
              </a:lnSpc>
              <a:buFont typeface="Arial" panose="020B0604020202020204" pitchFamily="34" charset="0"/>
              <a:buChar char="•"/>
            </a:pPr>
            <a:r>
              <a:rPr lang="en-US" sz="2770" spc="277" dirty="0">
                <a:solidFill>
                  <a:srgbClr val="EFECE7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Modules</a:t>
            </a:r>
          </a:p>
          <a:p>
            <a:pPr marL="756491" lvl="1" indent="-457200">
              <a:lnSpc>
                <a:spcPts val="3881"/>
              </a:lnSpc>
              <a:buFont typeface="Arial" panose="020B0604020202020204" pitchFamily="34" charset="0"/>
              <a:buChar char="•"/>
            </a:pPr>
            <a:r>
              <a:rPr lang="en-US" sz="2770" spc="277" dirty="0">
                <a:solidFill>
                  <a:srgbClr val="EFECE7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Advantages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263310" y="6358257"/>
            <a:ext cx="4554918" cy="2464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8582" lvl="1" indent="-299291" algn="l">
              <a:lnSpc>
                <a:spcPts val="3881"/>
              </a:lnSpc>
              <a:buFont typeface="Arial"/>
              <a:buChar char="•"/>
            </a:pPr>
            <a:r>
              <a:rPr lang="en-US" sz="2772" spc="277" dirty="0">
                <a:solidFill>
                  <a:srgbClr val="EFECE7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DFD’s</a:t>
            </a:r>
          </a:p>
          <a:p>
            <a:pPr marL="598582" lvl="1" indent="-299291">
              <a:lnSpc>
                <a:spcPts val="3881"/>
              </a:lnSpc>
              <a:buFont typeface="Arial"/>
              <a:buChar char="•"/>
            </a:pPr>
            <a:r>
              <a:rPr lang="en-US" sz="2772" spc="277" dirty="0">
                <a:solidFill>
                  <a:srgbClr val="EFECE7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Technology Used</a:t>
            </a:r>
          </a:p>
          <a:p>
            <a:pPr marL="598582" lvl="1" indent="-299291" algn="l">
              <a:lnSpc>
                <a:spcPts val="3881"/>
              </a:lnSpc>
              <a:buFont typeface="Arial"/>
              <a:buChar char="•"/>
            </a:pPr>
            <a:r>
              <a:rPr lang="en-US" sz="2772" spc="277" dirty="0">
                <a:solidFill>
                  <a:srgbClr val="EFECE7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Screenshot</a:t>
            </a:r>
          </a:p>
          <a:p>
            <a:pPr marL="598582" lvl="1" indent="-299291" algn="l">
              <a:lnSpc>
                <a:spcPts val="3881"/>
              </a:lnSpc>
              <a:buFont typeface="Arial"/>
              <a:buChar char="•"/>
            </a:pPr>
            <a:r>
              <a:rPr lang="en-US" sz="2772" spc="277" dirty="0">
                <a:solidFill>
                  <a:srgbClr val="EFECE7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Conclusion</a:t>
            </a:r>
          </a:p>
          <a:p>
            <a:pPr marL="598582" lvl="1" indent="-299291" algn="l">
              <a:lnSpc>
                <a:spcPts val="3881"/>
              </a:lnSpc>
              <a:buFont typeface="Arial"/>
              <a:buChar char="•"/>
            </a:pPr>
            <a:r>
              <a:rPr lang="en-US" sz="2772" spc="277" dirty="0">
                <a:solidFill>
                  <a:srgbClr val="EFECE7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Future Scope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87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9395764" y="0"/>
            <a:ext cx="8892236" cy="7836122"/>
            <a:chOff x="0" y="0"/>
            <a:chExt cx="11856315" cy="10448163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1937" r="11937"/>
            <a:stretch>
              <a:fillRect/>
            </a:stretch>
          </p:blipFill>
          <p:spPr>
            <a:xfrm>
              <a:off x="0" y="0"/>
              <a:ext cx="11856315" cy="10448163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8077200" y="2425657"/>
            <a:ext cx="9753600" cy="7091381"/>
            <a:chOff x="0" y="0"/>
            <a:chExt cx="1736669" cy="142097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36669" cy="1420979"/>
            </a:xfrm>
            <a:custGeom>
              <a:avLst/>
              <a:gdLst/>
              <a:ahLst/>
              <a:cxnLst/>
              <a:rect l="l" t="t" r="r" b="b"/>
              <a:pathLst>
                <a:path w="1736669" h="1420979">
                  <a:moveTo>
                    <a:pt x="0" y="0"/>
                  </a:moveTo>
                  <a:lnTo>
                    <a:pt x="1736669" y="0"/>
                  </a:lnTo>
                  <a:lnTo>
                    <a:pt x="1736669" y="1420979"/>
                  </a:lnTo>
                  <a:lnTo>
                    <a:pt x="0" y="1420979"/>
                  </a:lnTo>
                  <a:close/>
                </a:path>
              </a:pathLst>
            </a:custGeom>
            <a:solidFill>
              <a:srgbClr val="EFECE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534400" y="2947982"/>
            <a:ext cx="8839200" cy="6046730"/>
            <a:chOff x="0" y="0"/>
            <a:chExt cx="9877450" cy="8062307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/>
            <a:srcRect l="9110" r="9110"/>
            <a:stretch>
              <a:fillRect/>
            </a:stretch>
          </p:blipFill>
          <p:spPr>
            <a:xfrm>
              <a:off x="0" y="0"/>
              <a:ext cx="9877450" cy="8062307"/>
            </a:xfrm>
            <a:prstGeom prst="rect">
              <a:avLst/>
            </a:prstGeom>
          </p:spPr>
        </p:pic>
      </p:grpSp>
      <p:sp>
        <p:nvSpPr>
          <p:cNvPr id="12" name="AutoShape 12"/>
          <p:cNvSpPr/>
          <p:nvPr/>
        </p:nvSpPr>
        <p:spPr>
          <a:xfrm>
            <a:off x="457200" y="3314700"/>
            <a:ext cx="5791200" cy="0"/>
          </a:xfrm>
          <a:prstGeom prst="line">
            <a:avLst/>
          </a:prstGeom>
          <a:ln w="9525" cap="flat">
            <a:solidFill>
              <a:srgbClr val="EFECE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 dirty="0"/>
          </a:p>
        </p:txBody>
      </p:sp>
      <p:sp>
        <p:nvSpPr>
          <p:cNvPr id="13" name="TextBox 13"/>
          <p:cNvSpPr txBox="1"/>
          <p:nvPr/>
        </p:nvSpPr>
        <p:spPr>
          <a:xfrm>
            <a:off x="981074" y="769962"/>
            <a:ext cx="15173326" cy="9239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203"/>
              </a:lnSpc>
            </a:pPr>
            <a:r>
              <a:rPr lang="en-US" sz="793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Drawback of Existing System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5535CE0B-2C09-7DDB-3B2D-0AD294A76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471536"/>
            <a:ext cx="8229600" cy="449135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Data Sharing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Outdated Technology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storytelling integration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8"/>
          <p:cNvGrpSpPr/>
          <p:nvPr/>
        </p:nvGrpSpPr>
        <p:grpSpPr>
          <a:xfrm>
            <a:off x="384879" y="384879"/>
            <a:ext cx="1286330" cy="1286330"/>
            <a:chOff x="0" y="0"/>
            <a:chExt cx="1913890" cy="191389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88768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-25886" y="-25886"/>
            <a:ext cx="845036" cy="845036"/>
            <a:chOff x="0" y="0"/>
            <a:chExt cx="1913890" cy="191389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C0C1C4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2743200" y="2095500"/>
            <a:ext cx="13182600" cy="10447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32"/>
              </a:lnSpc>
            </a:pPr>
            <a:r>
              <a:rPr lang="en-US" sz="720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Project Explanation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16581250" y="355055"/>
            <a:ext cx="1286330" cy="1286330"/>
            <a:chOff x="0" y="0"/>
            <a:chExt cx="1913890" cy="191389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88768"/>
            </a:solidFill>
          </p:spPr>
        </p:sp>
      </p:grpSp>
      <p:grpSp>
        <p:nvGrpSpPr>
          <p:cNvPr id="37" name="Group 37"/>
          <p:cNvGrpSpPr/>
          <p:nvPr/>
        </p:nvGrpSpPr>
        <p:grpSpPr>
          <a:xfrm>
            <a:off x="17445061" y="5685"/>
            <a:ext cx="845036" cy="845036"/>
            <a:chOff x="0" y="0"/>
            <a:chExt cx="1913890" cy="191389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C0C1C4"/>
            </a:solidFill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28352A1-6700-C8BF-3E7A-5AF54AEAB4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96632" y="3009900"/>
            <a:ext cx="13795764" cy="4710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an online platform specifically for timber works.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Facilitate real-time collaboration among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rs.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 efficiency in timber construction processes.</a:t>
            </a: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Coordinate operations more effectively.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6888548" y="1028700"/>
            <a:ext cx="10370752" cy="8229600"/>
            <a:chOff x="0" y="0"/>
            <a:chExt cx="13827670" cy="1097280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t="43757"/>
            <a:stretch>
              <a:fillRect/>
            </a:stretch>
          </p:blipFill>
          <p:spPr>
            <a:xfrm>
              <a:off x="0" y="0"/>
              <a:ext cx="13827670" cy="10972800"/>
            </a:xfrm>
            <a:prstGeom prst="rect">
              <a:avLst/>
            </a:prstGeom>
          </p:spPr>
        </p:pic>
      </p:grpSp>
      <p:sp>
        <p:nvSpPr>
          <p:cNvPr id="11" name="Title 10">
            <a:extLst>
              <a:ext uri="{FF2B5EF4-FFF2-40B4-BE49-F238E27FC236}">
                <a16:creationId xmlns:a16="http://schemas.microsoft.com/office/drawing/2014/main" id="{8568930E-8EFE-8F3E-FDEF-29E108819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lang="en-IN" sz="7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0A57160-CAF6-7F64-90ED-FEBBE3016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71700"/>
            <a:ext cx="8229600" cy="39544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028700" y="8981049"/>
            <a:ext cx="206629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240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Page 06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406722" y="9002322"/>
            <a:ext cx="4772078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www.reallygreatsite.com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813800" y="0"/>
            <a:ext cx="9767277" cy="10287000"/>
            <a:chOff x="0" y="0"/>
            <a:chExt cx="13023036" cy="1371600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 l="21515" r="21515"/>
            <a:stretch>
              <a:fillRect/>
            </a:stretch>
          </p:blipFill>
          <p:spPr>
            <a:xfrm>
              <a:off x="0" y="0"/>
              <a:ext cx="13023036" cy="13716000"/>
            </a:xfrm>
            <a:prstGeom prst="rect">
              <a:avLst/>
            </a:prstGeom>
          </p:spPr>
        </p:pic>
      </p:grpSp>
      <p:sp>
        <p:nvSpPr>
          <p:cNvPr id="11" name="Title 10">
            <a:extLst>
              <a:ext uri="{FF2B5EF4-FFF2-40B4-BE49-F238E27FC236}">
                <a16:creationId xmlns:a16="http://schemas.microsoft.com/office/drawing/2014/main" id="{2D463A43-D9F7-166E-54F1-2B7A24998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endParaRPr lang="en-IN" sz="7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34E6B-7AF9-6649-DF92-5E4C4B3A4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9667"/>
            <a:ext cx="7581900" cy="7581900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Customers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Designs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Designs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Bookings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 Previous Work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028700" y="8981049"/>
            <a:ext cx="206629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240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Page 06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406722" y="9002322"/>
            <a:ext cx="4772078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EFECE7"/>
                </a:solidFill>
                <a:latin typeface="Roboto"/>
                <a:ea typeface="Roboto"/>
                <a:cs typeface="Roboto"/>
                <a:sym typeface="Roboto"/>
              </a:rPr>
              <a:t>www.reallygreatsite.com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813800" y="0"/>
            <a:ext cx="9767277" cy="10287000"/>
            <a:chOff x="0" y="0"/>
            <a:chExt cx="13023036" cy="1371600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 l="21515" r="21515"/>
            <a:stretch>
              <a:fillRect/>
            </a:stretch>
          </p:blipFill>
          <p:spPr>
            <a:xfrm>
              <a:off x="0" y="0"/>
              <a:ext cx="13023036" cy="13716000"/>
            </a:xfrm>
            <a:prstGeom prst="rect">
              <a:avLst/>
            </a:prstGeom>
          </p:spPr>
        </p:pic>
      </p:grpSp>
      <p:sp>
        <p:nvSpPr>
          <p:cNvPr id="11" name="Title 10">
            <a:extLst>
              <a:ext uri="{FF2B5EF4-FFF2-40B4-BE49-F238E27FC236}">
                <a16:creationId xmlns:a16="http://schemas.microsoft.com/office/drawing/2014/main" id="{2D463A43-D9F7-166E-54F1-2B7A24998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</a:t>
            </a:r>
            <a:endParaRPr lang="en-IN" sz="7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7E18BE9-8496-16EC-9425-C029DFF6D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" y="1744662"/>
            <a:ext cx="6477000" cy="82677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 Profile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Designs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Bookings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Previous Work</a:t>
            </a:r>
          </a:p>
          <a:p>
            <a:pPr>
              <a:lnSpc>
                <a:spcPct val="150000"/>
              </a:lnSpc>
            </a:pPr>
            <a:endParaRPr lang="en-US" sz="5100" b="1" dirty="0"/>
          </a:p>
        </p:txBody>
      </p:sp>
    </p:spTree>
    <p:extLst>
      <p:ext uri="{BB962C8B-B14F-4D97-AF65-F5344CB8AC3E}">
        <p14:creationId xmlns:p14="http://schemas.microsoft.com/office/powerpoint/2010/main" val="1495382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87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1"/>
          <p:cNvSpPr txBox="1"/>
          <p:nvPr/>
        </p:nvSpPr>
        <p:spPr>
          <a:xfrm>
            <a:off x="4800600" y="1101019"/>
            <a:ext cx="9494574" cy="922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7200" b="1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ADVANTAGES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AD8762-69C1-764A-7827-2CF7EDCD6A40}"/>
              </a:ext>
            </a:extLst>
          </p:cNvPr>
          <p:cNvSpPr/>
          <p:nvPr/>
        </p:nvSpPr>
        <p:spPr>
          <a:xfrm>
            <a:off x="1478225" y="2324100"/>
            <a:ext cx="5608375" cy="228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 and Productivity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24AB1C-EF89-D79C-4AD8-710EE29D43D9}"/>
              </a:ext>
            </a:extLst>
          </p:cNvPr>
          <p:cNvSpPr/>
          <p:nvPr/>
        </p:nvSpPr>
        <p:spPr>
          <a:xfrm>
            <a:off x="1478225" y="6438900"/>
            <a:ext cx="5608375" cy="228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Collaboration</a:t>
            </a:r>
            <a:endParaRPr lang="en-IN" sz="4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A87827-3A1F-6CB8-2701-92BD5B695C0D}"/>
              </a:ext>
            </a:extLst>
          </p:cNvPr>
          <p:cNvSpPr/>
          <p:nvPr/>
        </p:nvSpPr>
        <p:spPr>
          <a:xfrm>
            <a:off x="12268202" y="6652118"/>
            <a:ext cx="5486398" cy="228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Centralized Data  Management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7FD44D-19F2-7760-A6B9-1788B178117D}"/>
              </a:ext>
            </a:extLst>
          </p:cNvPr>
          <p:cNvSpPr/>
          <p:nvPr/>
        </p:nvSpPr>
        <p:spPr>
          <a:xfrm>
            <a:off x="12115800" y="2338321"/>
            <a:ext cx="5638800" cy="228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337</TotalTime>
  <Words>226</Words>
  <Application>Microsoft Office PowerPoint</Application>
  <PresentationFormat>Custom</PresentationFormat>
  <Paragraphs>103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Lato Heavy</vt:lpstr>
      <vt:lpstr>Wingdings</vt:lpstr>
      <vt:lpstr>Roboto Bold</vt:lpstr>
      <vt:lpstr>Roboto</vt:lpstr>
      <vt:lpstr>Times New Roman</vt:lpstr>
      <vt:lpstr>Arial</vt:lpstr>
      <vt:lpstr>Calibri</vt:lpstr>
      <vt:lpstr>Office Theme</vt:lpstr>
      <vt:lpstr>PowerPoint Presentation</vt:lpstr>
      <vt:lpstr>Company Profile</vt:lpstr>
      <vt:lpstr>PowerPoint Presentation</vt:lpstr>
      <vt:lpstr>PowerPoint Presentation</vt:lpstr>
      <vt:lpstr> Develop an online platform specifically for timber works. Facilitate real-time collaboration among customers. Improve efficiency in timber construction processes. Coordinate operations more effectively. </vt:lpstr>
      <vt:lpstr>MODULES</vt:lpstr>
      <vt:lpstr>ADMIN</vt:lpstr>
      <vt:lpstr>CUSTOMER</vt:lpstr>
      <vt:lpstr>PowerPoint Presentation</vt:lpstr>
      <vt:lpstr>PowerPoint Presentation</vt:lpstr>
      <vt:lpstr>PowerPoint Presentation</vt:lpstr>
      <vt:lpstr>TECHNOLOGY USED</vt:lpstr>
      <vt:lpstr>CONCLUSION</vt:lpstr>
      <vt:lpstr>PowerPoint Presentation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Brown &amp; White Modern Simple Minimalist Furniture Interior Products Presentation</dc:title>
  <dc:creator>DELL</dc:creator>
  <cp:lastModifiedBy>chandrabhan singh</cp:lastModifiedBy>
  <cp:revision>16</cp:revision>
  <dcterms:created xsi:type="dcterms:W3CDTF">2006-08-16T00:00:00Z</dcterms:created>
  <dcterms:modified xsi:type="dcterms:W3CDTF">2024-07-24T07:45:37Z</dcterms:modified>
  <dc:identifier>DAGKoeQQC_s</dc:identifier>
</cp:coreProperties>
</file>

<file path=docProps/thumbnail.jpeg>
</file>